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906000" type="A4"/>
  <p:notesSz cx="6738938" cy="98726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>
        <p:scale>
          <a:sx n="70" d="100"/>
          <a:sy n="70" d="100"/>
        </p:scale>
        <p:origin x="1664" y="-8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60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207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415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301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6226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83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5778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02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4044"/>
            </a:lvl1pPr>
            <a:lvl2pPr>
              <a:defRPr sz="3467"/>
            </a:lvl2pPr>
            <a:lvl3pPr>
              <a:defRPr sz="2889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3467"/>
            </a:lvl1pPr>
            <a:lvl2pPr>
              <a:defRPr sz="2889"/>
            </a:lvl2pPr>
            <a:lvl3pPr>
              <a:defRPr sz="2600"/>
            </a:lvl3pPr>
            <a:lvl4pPr>
              <a:defRPr sz="2311"/>
            </a:lvl4pPr>
            <a:lvl5pPr>
              <a:defRPr sz="2311"/>
            </a:lvl5pPr>
            <a:lvl6pPr>
              <a:defRPr sz="2311"/>
            </a:lvl6pPr>
            <a:lvl7pPr>
              <a:defRPr sz="2311"/>
            </a:lvl7pPr>
            <a:lvl8pPr>
              <a:defRPr sz="2311"/>
            </a:lvl8pPr>
            <a:lvl9pPr>
              <a:defRPr sz="231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889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022"/>
            </a:lvl1pPr>
            <a:lvl2pPr marL="660380" indent="0">
              <a:buNone/>
              <a:defRPr sz="1733"/>
            </a:lvl2pPr>
            <a:lvl3pPr marL="1320759" indent="0">
              <a:buNone/>
              <a:defRPr sz="1444"/>
            </a:lvl3pPr>
            <a:lvl4pPr marL="1981139" indent="0">
              <a:buNone/>
              <a:defRPr sz="1300"/>
            </a:lvl4pPr>
            <a:lvl5pPr marL="2641519" indent="0">
              <a:buNone/>
              <a:defRPr sz="1300"/>
            </a:lvl5pPr>
            <a:lvl6pPr marL="3301898" indent="0">
              <a:buNone/>
              <a:defRPr sz="1300"/>
            </a:lvl6pPr>
            <a:lvl7pPr marL="3962278" indent="0">
              <a:buNone/>
              <a:defRPr sz="1300"/>
            </a:lvl7pPr>
            <a:lvl8pPr marL="4622658" indent="0">
              <a:buNone/>
              <a:defRPr sz="1300"/>
            </a:lvl8pPr>
            <a:lvl9pPr marL="5283037" indent="0">
              <a:buNone/>
              <a:defRPr sz="13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D545-8467-428C-B4B7-668AFE11EB3F}" type="datetimeFigureOut">
              <a:rPr kumimoji="1" lang="ja-JP" altLang="en-US" smtClean="0"/>
              <a:t>2021/2/17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320759" rtl="0" eaLnBrk="1" latinLnBrk="0" hangingPunct="1"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5285" indent="-495285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4622" kern="1200">
          <a:solidFill>
            <a:schemeClr val="tx1"/>
          </a:solidFill>
          <a:latin typeface="+mn-lt"/>
          <a:ea typeface="+mn-ea"/>
          <a:cs typeface="+mn-cs"/>
        </a:defRPr>
      </a:lvl1pPr>
      <a:lvl2pPr marL="1073117" indent="-412737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spcBef>
          <a:spcPct val="20000"/>
        </a:spcBef>
        <a:buFont typeface="Arial" pitchFamily="34" charset="0"/>
        <a:buChar char="–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spcBef>
          <a:spcPct val="20000"/>
        </a:spcBef>
        <a:buFont typeface="Arial" pitchFamily="34" charset="0"/>
        <a:buChar char="»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spcBef>
          <a:spcPct val="20000"/>
        </a:spcBef>
        <a:buFont typeface="Arial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akyo.or.jp/network/kenshakyo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15448" y="56456"/>
            <a:ext cx="63539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新型コロナウイルス感染症の影響により、緊急小口資金及び総合支援資金の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特例貸付の利用が終了された皆さまへ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44624" y="560512"/>
            <a:ext cx="6768752" cy="108012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新型コロナウイルスの影響で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生活にお困りの方に対する</a:t>
            </a:r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総合支援資金（再貸付）のご案内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88640" y="1810633"/>
            <a:ext cx="6480720" cy="1054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緊急小口資金及び総合支援資金の特例貸付を利用が終了した上で、生活にお困りの場合、生活困窮者自立相談支援機関による支援とともに、総合支援資金の再貸付を行います。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88640" y="2910790"/>
            <a:ext cx="6480720" cy="456358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209600" y="7689304"/>
            <a:ext cx="6459760" cy="2088232"/>
          </a:xfrm>
          <a:prstGeom prst="roundRect">
            <a:avLst>
              <a:gd name="adj" fmla="val 10318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587139" y="8913440"/>
            <a:ext cx="568017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marR="0" lvl="0" indent="-171450" algn="l" defTabSz="834557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l"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お申込み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お住まいの市区町村の自立相談支援機関へご相談の上、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  <a:hlinkClick r:id="rId2"/>
              </a:rPr>
              <a:t>市区町村社会福祉協議会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にお電話ください。</a:t>
            </a:r>
          </a:p>
          <a:p>
            <a:pPr marL="0" marR="0" lvl="0" indent="0" algn="l" defTabSz="834557" rtl="0" eaLnBrk="1" fontAlgn="auto" latinLnBrk="0" hangingPunct="1"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　</a:t>
            </a:r>
            <a:endParaRPr kumimoji="1" lang="ja-JP" altLang="en-US" sz="7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87139" y="8285192"/>
            <a:ext cx="60014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345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●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一般的なお問合せ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は</a:t>
            </a:r>
            <a:r>
              <a:rPr kumimoji="1" lang="ja-JP" altLang="en-US" sz="1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相談コールセンター</a:t>
            </a:r>
            <a:endParaRPr kumimoji="1" lang="en-US" altLang="ja-JP" sz="14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  <a:p>
            <a:pPr marL="0" marR="0" lvl="0" indent="0" algn="l" defTabSz="8345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 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0120</a:t>
            </a:r>
            <a:r>
              <a:rPr kumimoji="1" lang="ja-JP" alt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ｰ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46</a:t>
            </a:r>
            <a:r>
              <a:rPr kumimoji="1" lang="ja-JP" altLang="en-US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ｰ</a:t>
            </a:r>
            <a:r>
              <a:rPr kumimoji="1" lang="en-US" altLang="ja-JP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1999</a:t>
            </a:r>
            <a:r>
              <a:rPr kumimoji="1" lang="ja-JP" alt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  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 9:00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～</a:t>
            </a:r>
            <a:r>
              <a:rPr kumimoji="1" lang="en-US" altLang="ja-JP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21:00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（土日・祝日含む）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メイリオ" panose="020B0604030504040204" pitchFamily="50" charset="-128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666920" y="9419038"/>
            <a:ext cx="2643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8345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1200" b="0" i="0" u="none" strike="noStrike" kern="1200" cap="none" spc="-3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　郵送でのお申込みもできます。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32656" y="7737502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お問合せ先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09600" y="3163828"/>
            <a:ext cx="645976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kumimoji="1" lang="ja-JP" altLang="en-US" sz="1600" dirty="0">
                <a:latin typeface="+mj-ea"/>
                <a:ea typeface="+mj-ea"/>
              </a:rPr>
              <a:t>■　対象世帯</a:t>
            </a:r>
            <a:endParaRPr kumimoji="1"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600" dirty="0">
                <a:latin typeface="+mj-ea"/>
                <a:ea typeface="+mj-ea"/>
              </a:rPr>
              <a:t>　　次の要件をいずれも満たす世帯</a:t>
            </a:r>
            <a:endParaRPr kumimoji="1" lang="en-US" altLang="ja-JP" sz="1600" dirty="0">
              <a:latin typeface="+mj-ea"/>
              <a:ea typeface="+mj-ea"/>
            </a:endParaRPr>
          </a:p>
          <a:p>
            <a:pPr marL="449263" indent="-449263">
              <a:lnSpc>
                <a:spcPts val="2400"/>
              </a:lnSpc>
            </a:pPr>
            <a:r>
              <a:rPr kumimoji="1" lang="ja-JP" altLang="en-US" sz="1600" dirty="0">
                <a:latin typeface="+mj-ea"/>
                <a:ea typeface="+mj-ea"/>
              </a:rPr>
              <a:t>　　ア　令和３年３月末までの間に、緊急小口資金及び総合支援資金の貸付が終了した世帯</a:t>
            </a:r>
            <a:endParaRPr kumimoji="1" lang="en-US" altLang="ja-JP" sz="1600" dirty="0">
              <a:latin typeface="+mj-ea"/>
              <a:ea typeface="+mj-ea"/>
            </a:endParaRPr>
          </a:p>
          <a:p>
            <a:pPr marL="449263" indent="-449263">
              <a:lnSpc>
                <a:spcPts val="2400"/>
              </a:lnSpc>
            </a:pPr>
            <a:r>
              <a:rPr kumimoji="1" lang="ja-JP" altLang="en-US" sz="1600" dirty="0">
                <a:latin typeface="+mj-ea"/>
                <a:ea typeface="+mj-ea"/>
              </a:rPr>
              <a:t>　　イ　再貸付の申請前に自立相談支援機関による支援を受けること</a:t>
            </a:r>
            <a:endParaRPr kumimoji="1"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endParaRPr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r>
              <a:rPr lang="ja-JP" altLang="en-US" sz="1600" dirty="0">
                <a:latin typeface="+mj-ea"/>
                <a:ea typeface="+mj-ea"/>
              </a:rPr>
              <a:t>■　貸付上限額</a:t>
            </a:r>
            <a:endParaRPr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r>
              <a:rPr lang="ja-JP" altLang="en-US" sz="1600" dirty="0">
                <a:latin typeface="+mj-ea"/>
                <a:ea typeface="+mj-ea"/>
              </a:rPr>
              <a:t>　　・　複数人世帯の場合　</a:t>
            </a:r>
            <a:r>
              <a:rPr lang="en-US" altLang="ja-JP" sz="1600" dirty="0">
                <a:latin typeface="+mj-ea"/>
                <a:ea typeface="+mj-ea"/>
              </a:rPr>
              <a:t>20</a:t>
            </a:r>
            <a:r>
              <a:rPr lang="ja-JP" altLang="en-US" sz="1600" dirty="0">
                <a:latin typeface="+mj-ea"/>
                <a:ea typeface="+mj-ea"/>
              </a:rPr>
              <a:t>万円以内／月　</a:t>
            </a:r>
            <a:r>
              <a:rPr lang="en-US" altLang="ja-JP" sz="1600" dirty="0">
                <a:latin typeface="+mj-ea"/>
                <a:ea typeface="+mj-ea"/>
              </a:rPr>
              <a:t>×</a:t>
            </a:r>
            <a:r>
              <a:rPr lang="ja-JP" altLang="en-US" sz="1600" dirty="0">
                <a:latin typeface="+mj-ea"/>
                <a:ea typeface="+mj-ea"/>
              </a:rPr>
              <a:t>　３月以内</a:t>
            </a:r>
            <a:endParaRPr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r>
              <a:rPr lang="ja-JP" altLang="en-US" sz="1600" dirty="0">
                <a:latin typeface="+mj-ea"/>
                <a:ea typeface="+mj-ea"/>
              </a:rPr>
              <a:t>　　・　単身世帯の場合　　 </a:t>
            </a:r>
            <a:r>
              <a:rPr lang="en-US" altLang="ja-JP" sz="1600" dirty="0">
                <a:latin typeface="+mj-ea"/>
                <a:ea typeface="+mj-ea"/>
              </a:rPr>
              <a:t>15</a:t>
            </a:r>
            <a:r>
              <a:rPr lang="ja-JP" altLang="en-US" sz="1600" dirty="0">
                <a:latin typeface="+mj-ea"/>
                <a:ea typeface="+mj-ea"/>
              </a:rPr>
              <a:t>万円以内／月　</a:t>
            </a:r>
            <a:r>
              <a:rPr lang="en-US" altLang="ja-JP" sz="1600" dirty="0">
                <a:latin typeface="+mj-ea"/>
                <a:ea typeface="+mj-ea"/>
              </a:rPr>
              <a:t>×</a:t>
            </a:r>
            <a:r>
              <a:rPr lang="ja-JP" altLang="en-US" sz="1600" dirty="0">
                <a:latin typeface="+mj-ea"/>
                <a:ea typeface="+mj-ea"/>
              </a:rPr>
              <a:t>　３月以内</a:t>
            </a:r>
            <a:endParaRPr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endParaRPr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600" dirty="0">
                <a:latin typeface="+mj-ea"/>
                <a:ea typeface="+mj-ea"/>
              </a:rPr>
              <a:t>■　受付期間</a:t>
            </a:r>
            <a:endParaRPr kumimoji="1"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r>
              <a:rPr kumimoji="1" lang="ja-JP" altLang="en-US" sz="1600" dirty="0">
                <a:latin typeface="+mj-ea"/>
                <a:ea typeface="+mj-ea"/>
              </a:rPr>
              <a:t>　　・　令和３年２月１９日（金）より、全国で受け付け開始</a:t>
            </a:r>
            <a:endParaRPr kumimoji="1" lang="en-US" altLang="ja-JP" sz="1600" dirty="0">
              <a:latin typeface="+mj-ea"/>
              <a:ea typeface="+mj-ea"/>
            </a:endParaRPr>
          </a:p>
          <a:p>
            <a:pPr>
              <a:lnSpc>
                <a:spcPts val="2400"/>
              </a:lnSpc>
            </a:pPr>
            <a:r>
              <a:rPr lang="ja-JP" altLang="en-US" sz="1600" dirty="0">
                <a:latin typeface="+mj-ea"/>
                <a:ea typeface="+mj-ea"/>
              </a:rPr>
              <a:t>　　・　令和３年３月末まで受付</a:t>
            </a:r>
            <a:endParaRPr lang="en-US" altLang="ja-JP" sz="1600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39143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288096" y="2864768"/>
            <a:ext cx="6309256" cy="69127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288096" y="230429"/>
            <a:ext cx="6309256" cy="241831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2414" y="3080792"/>
            <a:ext cx="55806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総合支援資金の再貸付に関するＱ＆Ａ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0648" y="211131"/>
            <a:ext cx="24166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/>
              <a:t>再貸付までの流れ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04664" y="3652782"/>
            <a:ext cx="604867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1938" indent="-261938"/>
            <a:r>
              <a:rPr kumimoji="1" lang="ja-JP" altLang="en-US" sz="1600" dirty="0"/>
              <a:t>Ｑ１　総合支援資金の利用が初回３月で終了しているのですが、再貸付の申請は可能ですか？</a:t>
            </a:r>
            <a:endParaRPr kumimoji="1" lang="en-US" altLang="ja-JP" sz="1600" dirty="0"/>
          </a:p>
          <a:p>
            <a:pPr marL="261938" indent="-261938"/>
            <a:r>
              <a:rPr lang="ja-JP" altLang="en-US" sz="1600" dirty="0"/>
              <a:t>　　Ａ　可能です。</a:t>
            </a:r>
            <a:endParaRPr lang="en-US" altLang="ja-JP" sz="1600" dirty="0"/>
          </a:p>
          <a:p>
            <a:pPr marL="261938" indent="-261938"/>
            <a:endParaRPr lang="en-US" altLang="ja-JP" sz="1600" dirty="0"/>
          </a:p>
          <a:p>
            <a:pPr marL="261938" indent="-261938"/>
            <a:r>
              <a:rPr lang="ja-JP" altLang="en-US" sz="1600" dirty="0"/>
              <a:t>Ｑ２　申請のために必要な書類はなんですか？</a:t>
            </a:r>
            <a:endParaRPr kumimoji="1" lang="en-US" altLang="ja-JP" sz="800" dirty="0"/>
          </a:p>
          <a:p>
            <a:pPr marL="442913" indent="-442913"/>
            <a:r>
              <a:rPr kumimoji="1" lang="ja-JP" altLang="en-US" sz="1600" dirty="0"/>
              <a:t>　　Ａ　再貸付の申請書</a:t>
            </a:r>
            <a:r>
              <a:rPr kumimoji="1" lang="ja-JP" altLang="en-US" sz="1600"/>
              <a:t>、借用書，総合</a:t>
            </a:r>
            <a:r>
              <a:rPr kumimoji="1" lang="ja-JP" altLang="en-US" sz="1600" dirty="0"/>
              <a:t>支援</a:t>
            </a:r>
            <a:r>
              <a:rPr kumimoji="1" lang="ja-JP" altLang="en-US" sz="1600"/>
              <a:t>資金の</a:t>
            </a:r>
            <a:r>
              <a:rPr lang="ja-JP" altLang="en-US" sz="1600"/>
              <a:t>再貸付にかかる状況確認シート</a:t>
            </a:r>
            <a:r>
              <a:rPr kumimoji="1" lang="ja-JP" altLang="en-US" sz="1600"/>
              <a:t>を</a:t>
            </a:r>
            <a:r>
              <a:rPr kumimoji="1" lang="ja-JP" altLang="en-US" sz="1600" dirty="0"/>
              <a:t>ご用意ください。</a:t>
            </a:r>
          </a:p>
          <a:p>
            <a:pPr marL="442913" indent="-442913"/>
            <a:r>
              <a:rPr kumimoji="1" lang="ja-JP" altLang="en-US" sz="1600" dirty="0"/>
              <a:t>　　　　（居住地や世帯に変更がある場合は、住民票を、振込及び振替口座　を変更する場合は、通帳の写が必要です。）</a:t>
            </a:r>
            <a:endParaRPr kumimoji="1" lang="en-US" altLang="ja-JP" sz="1600" dirty="0"/>
          </a:p>
          <a:p>
            <a:pPr marL="261938" indent="-261938"/>
            <a:endParaRPr kumimoji="1" lang="en-US" altLang="ja-JP" sz="1600" dirty="0"/>
          </a:p>
          <a:p>
            <a:pPr marL="261938" indent="-261938"/>
            <a:r>
              <a:rPr kumimoji="1" lang="ja-JP" altLang="en-US" sz="1600" dirty="0"/>
              <a:t>Ｑ３　お金はどれくらいの期間で振り込まれますか？</a:t>
            </a:r>
            <a:endParaRPr lang="en-US" altLang="ja-JP" sz="800" dirty="0"/>
          </a:p>
          <a:p>
            <a:pPr marL="442913" indent="-442913"/>
            <a:r>
              <a:rPr kumimoji="1" lang="ja-JP" altLang="en-US" sz="1600" dirty="0"/>
              <a:t>　　Ａ　各都道府県社会福祉協議会により異なります。受付開始後、早めのご相談・申請をお願いします。</a:t>
            </a:r>
            <a:endParaRPr kumimoji="1" lang="en-US" altLang="ja-JP" sz="1600" dirty="0"/>
          </a:p>
          <a:p>
            <a:pPr marL="261938" indent="-261938"/>
            <a:endParaRPr kumimoji="1" lang="en-US" altLang="ja-JP" sz="1600" dirty="0"/>
          </a:p>
          <a:p>
            <a:pPr marL="261938" indent="-261938"/>
            <a:r>
              <a:rPr kumimoji="1" lang="ja-JP" altLang="en-US" sz="1600" dirty="0"/>
              <a:t>Ｑ４　借り受けたお金の返済方法はどうなりますか？</a:t>
            </a:r>
            <a:endParaRPr lang="en-US" altLang="ja-JP" sz="1600" dirty="0"/>
          </a:p>
          <a:p>
            <a:pPr marL="444500" indent="-444500"/>
            <a:r>
              <a:rPr lang="ja-JP" altLang="en-US" sz="1600" dirty="0"/>
              <a:t>　　Ａ　借受の１年後から返済開始となり、１０年間で返済していただきます。</a:t>
            </a:r>
            <a:endParaRPr lang="en-US" altLang="ja-JP" sz="1600" dirty="0"/>
          </a:p>
          <a:p>
            <a:pPr marL="261938" indent="-261938"/>
            <a:endParaRPr kumimoji="1" lang="en-US" altLang="ja-JP" sz="1600" dirty="0"/>
          </a:p>
          <a:p>
            <a:pPr marL="261938" indent="-261938"/>
            <a:r>
              <a:rPr kumimoji="1" lang="ja-JP" altLang="en-US" sz="1600" dirty="0"/>
              <a:t>Ｑ５　</a:t>
            </a:r>
            <a:r>
              <a:rPr lang="ja-JP" altLang="en-US" sz="1600" dirty="0"/>
              <a:t>償還免除はありますか？</a:t>
            </a:r>
            <a:endParaRPr lang="en-US" altLang="ja-JP" sz="1600" dirty="0"/>
          </a:p>
          <a:p>
            <a:pPr marL="442913" indent="-442913"/>
            <a:r>
              <a:rPr kumimoji="1" lang="ja-JP" altLang="en-US" sz="1600" dirty="0"/>
              <a:t>　　Ａ　</a:t>
            </a:r>
            <a:r>
              <a:rPr lang="ja-JP" altLang="en-US" sz="1600" dirty="0"/>
              <a:t>総合支援資金の再貸付についても「なお所得の減少が続く住民税非課税世帯」が償還免除の対象となります（要件等は現在、厚生労働省で検討中です）。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59719" y="672387"/>
            <a:ext cx="599361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01700" indent="-901700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ステップ１</a:t>
            </a:r>
            <a:endParaRPr lang="en-US" altLang="ja-JP" sz="1600" dirty="0"/>
          </a:p>
          <a:p>
            <a:pPr marL="901700" indent="-901700"/>
            <a:r>
              <a:rPr kumimoji="1" lang="ja-JP" altLang="en-US" sz="1600" dirty="0"/>
              <a:t>　　市町村内の生活困窮者自立相談支援機関へご相談ください。</a:t>
            </a:r>
            <a:endParaRPr kumimoji="1" lang="en-US" altLang="ja-JP" sz="800" dirty="0"/>
          </a:p>
          <a:p>
            <a:pPr marL="185738" indent="-185738"/>
            <a:r>
              <a:rPr lang="ja-JP" altLang="en-US" sz="1600" dirty="0"/>
              <a:t>　　生活の状況等により、求職者支援訓練や生活保護のご案内をいたします。</a:t>
            </a:r>
            <a:endParaRPr lang="en-US" altLang="ja-JP" sz="1600" dirty="0"/>
          </a:p>
          <a:p>
            <a:pPr marL="900113" indent="-900113"/>
            <a:endParaRPr lang="en-US" altLang="ja-JP" sz="1600" dirty="0"/>
          </a:p>
          <a:p>
            <a:pPr marL="901700" indent="-901700"/>
            <a:r>
              <a:rPr kumimoji="1" lang="ja-JP" altLang="en-US" sz="1600" dirty="0"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ステップ２</a:t>
            </a:r>
            <a:endParaRPr lang="en-US" altLang="ja-JP" sz="1600" dirty="0"/>
          </a:p>
          <a:p>
            <a:pPr marL="901700" indent="-901700"/>
            <a:r>
              <a:rPr kumimoji="1" lang="ja-JP" altLang="en-US" sz="1600" dirty="0"/>
              <a:t>　　市町村内の社会福祉協議会へ再貸付の申請を行ってください。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413355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556</Words>
  <Application>Microsoft Office PowerPoint</Application>
  <PresentationFormat>A4 210 x 297 mm</PresentationFormat>
  <Paragraphs>46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HGS創英角ﾎﾟｯﾌﾟ体</vt:lpstr>
      <vt:lpstr>HG丸ｺﾞｼｯｸM-PRO</vt:lpstr>
      <vt:lpstr>ＭＳ Ｐゴシック</vt:lpstr>
      <vt:lpstr>メイリオ</vt:lpstr>
      <vt:lpstr>游ゴシック</vt:lpstr>
      <vt:lpstr>Arial</vt:lpstr>
      <vt:lpstr>Calibri</vt:lpstr>
      <vt:lpstr>Wingdings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PC4</dc:creator>
  <cp:lastModifiedBy>userr</cp:lastModifiedBy>
  <cp:revision>18</cp:revision>
  <cp:lastPrinted>2021-02-17T05:15:43Z</cp:lastPrinted>
  <dcterms:modified xsi:type="dcterms:W3CDTF">2021-02-17T05:15:58Z</dcterms:modified>
</cp:coreProperties>
</file>